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9WKsy7hZsiI6b1Ky+O6Ee/k27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27FDB8-0371-474F-8D52-D8DE0C0E2B07}">
  <a:tblStyle styleId="{AA27FDB8-0371-474F-8D52-D8DE0C0E2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eee8aa43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eee8aa43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cdb13b7e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ecdb13b7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ecdb13b7e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ecdb13b7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ee8aa43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eee8aa43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ecdb13b7e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ecdb13b7e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eee8aa43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eee8aa43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eee8aa43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eee8aa43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eee8aa43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eee8aa43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eee8aa43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eee8aa43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eee8aa43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eee8aa43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04451e4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04451e4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eee8aa43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eee8aa43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eee8aa43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eee8aa4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52e77c2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52e77c2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eee8aa43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eee8aa43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04451e4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04451e4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eee8aa43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eee8aa43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eee8aa43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eee8aa43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ecdb13b7e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ecdb13b7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eee8aa43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11eee8aa43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ecdb13b7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ecdb13b7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ecdb13b7e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ecdb13b7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ecdb13b7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ecdb13b7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cdb13b7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ecdb13b7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ecdb13b7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ecdb13b7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ecdb13b7e_0_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11ecdb13b7e_0_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11ecdb13b7e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1ecdb13b7e_0_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11ecdb13b7e_0_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11ecdb13b7e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1ecdb13b7e_0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1ecdb13b7e_0_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11ecdb13b7e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1ecdb13b7e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11ecdb13b7e_0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11ecdb13b7e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1ecdb13b7e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11ecdb13b7e_0_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11ecdb13b7e_0_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11ecdb13b7e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1ecdb13b7e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11ecdb13b7e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ecdb13b7e_0_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11ecdb13b7e_0_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11ecdb13b7e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1ecdb13b7e_0_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11ecdb13b7e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1ecdb13b7e_0_3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1ecdb13b7e_0_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11ecdb13b7e_0_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11ecdb13b7e_0_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g11ecdb13b7e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1ecdb13b7e_0_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11ecdb13b7e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1ecdb13b7e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11ecdb13b7e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g11ecdb13b7e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392900"/>
            <a:ext cx="85206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Named Entity Recognition on Contextual Entities in Family History Records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464850" y="1934575"/>
            <a:ext cx="82143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dk1"/>
                </a:solidFill>
              </a:rPr>
              <a:t> 										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dk1"/>
                </a:solidFill>
              </a:rPr>
              <a:t>Daniel Segrera</a:t>
            </a:r>
            <a:endParaRPr b="1" sz="1800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eee8aa43e_0_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So why is NER insufficient?</a:t>
            </a:r>
            <a:endParaRPr/>
          </a:p>
        </p:txBody>
      </p:sp>
      <p:sp>
        <p:nvSpPr>
          <p:cNvPr id="115" name="Google Shape;115;g11eee8aa43e_0_1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classify </a:t>
            </a:r>
            <a:r>
              <a:rPr lang="en"/>
              <a:t>relational classes you not only need to identify</a:t>
            </a:r>
            <a:r>
              <a:rPr lang="en"/>
              <a:t> entities you need to extract the relationships between them: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Name		        Name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00"/>
                </a:solidFill>
              </a:rPr>
              <a:t>Paul</a:t>
            </a:r>
            <a:r>
              <a:rPr lang="en" sz="1400"/>
              <a:t> and </a:t>
            </a:r>
            <a:r>
              <a:rPr lang="en" sz="1400">
                <a:solidFill>
                  <a:srgbClr val="FFFF00"/>
                </a:solidFill>
              </a:rPr>
              <a:t>James Thompson</a:t>
            </a:r>
            <a:r>
              <a:rPr lang="en" sz="1400"/>
              <a:t> ran to the store to get milk for their parents.</a:t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00"/>
                </a:solidFill>
              </a:rPr>
              <a:t>Paul</a:t>
            </a:r>
            <a:r>
              <a:rPr lang="en" sz="1400"/>
              <a:t> </a:t>
            </a:r>
            <a:r>
              <a:rPr lang="en" sz="1400">
                <a:solidFill>
                  <a:srgbClr val="00FF00"/>
                </a:solidFill>
              </a:rPr>
              <a:t>Sibling_of</a:t>
            </a:r>
            <a:r>
              <a:rPr lang="en" sz="1400"/>
              <a:t> </a:t>
            </a:r>
            <a:r>
              <a:rPr lang="en" sz="1400">
                <a:solidFill>
                  <a:srgbClr val="FFFF00"/>
                </a:solidFill>
              </a:rPr>
              <a:t>James Thompson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To do this a process called </a:t>
            </a:r>
            <a:r>
              <a:rPr lang="en"/>
              <a:t>Relation Extraction will be needed</a:t>
            </a:r>
            <a:endParaRPr/>
          </a:p>
        </p:txBody>
      </p:sp>
      <p:pic>
        <p:nvPicPr>
          <p:cNvPr id="116" name="Google Shape;116;g11eee8aa43e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2357"/>
            <a:ext cx="4260300" cy="155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ecdb13b7e_0_3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is Relation Extraction?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g11ecdb13b7e_0_33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 Extraction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the process of identifying and classifying relations between entities in a text document</a:t>
            </a:r>
            <a:endParaRPr/>
          </a:p>
        </p:txBody>
      </p:sp>
      <p:pic>
        <p:nvPicPr>
          <p:cNvPr id="123" name="Google Shape;123;g11ecdb13b7e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525" y="3070275"/>
            <a:ext cx="6896952" cy="14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ecdb13b7e_0_3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So how do we solve this problem?</a:t>
            </a:r>
            <a:endParaRPr/>
          </a:p>
        </p:txBody>
      </p:sp>
      <p:sp>
        <p:nvSpPr>
          <p:cNvPr id="129" name="Google Shape;129;g11ecdb13b7e_0_3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create a joint model that uses</a:t>
            </a:r>
            <a:r>
              <a:rPr lang="en"/>
              <a:t> </a:t>
            </a:r>
            <a:r>
              <a:rPr lang="en"/>
              <a:t>NER to find entities and Relation Extraction to map </a:t>
            </a:r>
            <a:r>
              <a:rPr lang="en"/>
              <a:t>their</a:t>
            </a:r>
            <a:r>
              <a:rPr lang="en"/>
              <a:t> relationships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Doing this allows the model to classify entities into relational classes</a:t>
            </a:r>
            <a:endParaRPr/>
          </a:p>
        </p:txBody>
      </p:sp>
      <p:pic>
        <p:nvPicPr>
          <p:cNvPr id="130" name="Google Shape;130;g11ecdb13b7e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7" cy="2833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ee8aa43e_0_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/>
          </a:p>
        </p:txBody>
      </p:sp>
      <p:sp>
        <p:nvSpPr>
          <p:cNvPr id="136" name="Google Shape;136;g11eee8aa43e_0_14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270 French Birth Records and Marriage records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provided by Ancestry.com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60/20/20 train/val/test split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400 synthetic records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generated</a:t>
            </a:r>
            <a:r>
              <a:rPr lang="en"/>
              <a:t> though data augmentation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added to the training set</a:t>
            </a:r>
            <a:endParaRPr/>
          </a:p>
        </p:txBody>
      </p:sp>
      <p:pic>
        <p:nvPicPr>
          <p:cNvPr id="137" name="Google Shape;137;g11eee8aa43e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200" cy="22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cdb13b7e_0_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Entity-Relation Extraction Model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11ecdb13b7e_0_3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Text in dataset is tokenized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The training d</a:t>
            </a:r>
            <a:r>
              <a:rPr lang="en"/>
              <a:t>ataset is run through the Entity Extraction model.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For each record it pairs every combination of the predicted entities.</a:t>
            </a:r>
            <a:endParaRPr/>
          </a:p>
        </p:txBody>
      </p:sp>
      <p:sp>
        <p:nvSpPr>
          <p:cNvPr id="144" name="Google Shape;144;g11ecdb13b7e_0_323"/>
          <p:cNvSpPr txBox="1"/>
          <p:nvPr/>
        </p:nvSpPr>
        <p:spPr>
          <a:xfrm>
            <a:off x="2484800" y="4247800"/>
            <a:ext cx="4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00"/>
                </a:solidFill>
              </a:rPr>
              <a:t>Example pair (tuple):      [dog, girl]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ee8aa43e_0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Entity-Relation Extraction Model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11eee8aa43e_0_5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This generates triplet tuples that represent the predicted relationships between entities.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These triplet tuples can then be used to infer the fine-grained labels of the entities.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1eee8aa43e_0_54"/>
          <p:cNvSpPr txBox="1"/>
          <p:nvPr/>
        </p:nvSpPr>
        <p:spPr>
          <a:xfrm>
            <a:off x="2395800" y="4234575"/>
            <a:ext cx="43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00"/>
                </a:solidFill>
              </a:rPr>
              <a:t>Example triplet tuple:      [dog, next_to, girl]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eee8aa43e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Model: Entity Extraction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11eee8aa43e_0_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</a:t>
            </a:r>
            <a:r>
              <a:rPr lang="en"/>
              <a:t> the transformer based model BERT to classify entities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1eee8aa43e_0_21"/>
          <p:cNvSpPr txBox="1"/>
          <p:nvPr/>
        </p:nvSpPr>
        <p:spPr>
          <a:xfrm>
            <a:off x="311700" y="4118750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59" name="Google Shape;159;g11eee8aa43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425" y="935825"/>
            <a:ext cx="334581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eee8aa43e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Model: Entity Extraction Results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65" name="Google Shape;165;g11eee8aa43e_0_32"/>
          <p:cNvGraphicFramePr/>
          <p:nvPr/>
        </p:nvGraphicFramePr>
        <p:xfrm>
          <a:off x="655750" y="15832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{AA27FDB8-0371-474F-8D52-D8DE0C0E2B07}</a:tableStyleId>
              </a:tblPr>
              <a:tblGrid>
                <a:gridCol w="803450"/>
                <a:gridCol w="635300"/>
                <a:gridCol w="664975"/>
                <a:gridCol w="575950"/>
                <a:gridCol w="783675"/>
                <a:gridCol w="506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Gender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4234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Gender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6" name="Google Shape;166;g11eee8aa43e_0_32"/>
          <p:cNvSpPr txBox="1"/>
          <p:nvPr/>
        </p:nvSpPr>
        <p:spPr>
          <a:xfrm>
            <a:off x="1255963" y="1183025"/>
            <a:ext cx="27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Confusion Matrix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g11eee8aa43e_0_32"/>
          <p:cNvSpPr txBox="1"/>
          <p:nvPr/>
        </p:nvSpPr>
        <p:spPr>
          <a:xfrm>
            <a:off x="5821725" y="1183025"/>
            <a:ext cx="19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Performance Metrics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68" name="Google Shape;168;g11eee8aa43e_0_32"/>
          <p:cNvGraphicFramePr/>
          <p:nvPr/>
        </p:nvGraphicFramePr>
        <p:xfrm>
          <a:off x="5431688" y="158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{AA27FDB8-0371-474F-8D52-D8DE0C0E2B07}</a:tableStyleId>
              </a:tblPr>
              <a:tblGrid>
                <a:gridCol w="850175"/>
                <a:gridCol w="968850"/>
                <a:gridCol w="889750"/>
              </a:tblGrid>
              <a:tr h="23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Precision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Recall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0.991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0.9904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0.9858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0.9740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0.9783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0.9978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4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Gender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0.9773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1.0000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0.9548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1.0000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eee8aa43e_0_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Model: Relation Extraction</a:t>
            </a:r>
            <a:endParaRPr/>
          </a:p>
        </p:txBody>
      </p:sp>
      <p:sp>
        <p:nvSpPr>
          <p:cNvPr id="174" name="Google Shape;174;g11eee8aa43e_0_16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Relation Extraction Models: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Processes one sentence at 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Processes pairs of entities separately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Cascaded model compounds error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 historical documents typically: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 of more than one sentence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Contain at least 10 entities</a:t>
            </a:r>
            <a:endParaRPr/>
          </a:p>
        </p:txBody>
      </p:sp>
      <p:pic>
        <p:nvPicPr>
          <p:cNvPr id="175" name="Google Shape;175;g11eee8aa43e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650" y="1152475"/>
            <a:ext cx="187339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eee8aa43e_0_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Model: Relation Extraction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g11eee8aa43e_0_67"/>
          <p:cNvSpPr txBox="1"/>
          <p:nvPr>
            <p:ph idx="1" type="body"/>
          </p:nvPr>
        </p:nvSpPr>
        <p:spPr>
          <a:xfrm>
            <a:off x="311700" y="1152475"/>
            <a:ext cx="47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e</a:t>
            </a:r>
            <a:r>
              <a:rPr lang="en"/>
              <a:t>nd-to-end model to avoid cascading error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</a:t>
            </a:r>
            <a:r>
              <a:rPr lang="en"/>
              <a:t>ses BERT to extract relationships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Processes entire record at once to prevent context loss</a:t>
            </a:r>
            <a:endParaRPr/>
          </a:p>
        </p:txBody>
      </p:sp>
      <p:pic>
        <p:nvPicPr>
          <p:cNvPr id="182" name="Google Shape;182;g11eee8aa43e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650" y="1152475"/>
            <a:ext cx="187339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problem do we want to solve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/>
              <a:t>Family history work is important to many organizations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helps people learn about their heritage and </a:t>
            </a:r>
            <a:r>
              <a:rPr lang="en"/>
              <a:t>form connections with their ancestors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Times New Roman"/>
              <a:buChar char="●"/>
            </a:pPr>
            <a:r>
              <a:rPr lang="en"/>
              <a:t>To find facts</a:t>
            </a:r>
            <a:r>
              <a:rPr lang="en"/>
              <a:t> about ancestors organizations extract information from historical </a:t>
            </a:r>
            <a:r>
              <a:rPr lang="en"/>
              <a:t>documents</a:t>
            </a:r>
            <a:r>
              <a:rPr lang="en"/>
              <a:t> in a process sometimes </a:t>
            </a:r>
            <a:r>
              <a:rPr lang="en"/>
              <a:t>called indexing</a:t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24276" r="17100" t="0"/>
          <a:stretch/>
        </p:blipFill>
        <p:spPr>
          <a:xfrm>
            <a:off x="4572000" y="1152475"/>
            <a:ext cx="4260300" cy="29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04451e4d8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Model: Relation Extraction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g1204451e4d8_0_1"/>
          <p:cNvSpPr txBox="1"/>
          <p:nvPr>
            <p:ph idx="1" type="body"/>
          </p:nvPr>
        </p:nvSpPr>
        <p:spPr>
          <a:xfrm>
            <a:off x="311700" y="1152475"/>
            <a:ext cx="47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BERTs extract context-dependent embeddings.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Then the model classifies relationships based on the embeddings between tokens</a:t>
            </a:r>
            <a:endParaRPr/>
          </a:p>
        </p:txBody>
      </p:sp>
      <p:pic>
        <p:nvPicPr>
          <p:cNvPr id="189" name="Google Shape;189;g1204451e4d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650" y="1152475"/>
            <a:ext cx="187339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eee8aa43e_0_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Model: Relation Extraction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g11eee8aa43e_0_75"/>
          <p:cNvSpPr txBox="1"/>
          <p:nvPr>
            <p:ph idx="1" type="body"/>
          </p:nvPr>
        </p:nvSpPr>
        <p:spPr>
          <a:xfrm>
            <a:off x="311700" y="1152475"/>
            <a:ext cx="47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Predefined </a:t>
            </a:r>
            <a:r>
              <a:rPr lang="en"/>
              <a:t>relations: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(Any) None (Any)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(Name) Father_of (Name)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(Gender) Gender_of (Name)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(Age) Age_of (Name)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(Date) Birth_of (Name)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(Name) Mother_of (Name)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(Name) Spouse_of (Name)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(Date) Marriage_of (Name)</a:t>
            </a:r>
            <a:endParaRPr/>
          </a:p>
        </p:txBody>
      </p:sp>
      <p:pic>
        <p:nvPicPr>
          <p:cNvPr id="196" name="Google Shape;196;g11eee8aa43e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650" y="1152475"/>
            <a:ext cx="187339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eee8aa43e_0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Model: Relation Extraction Results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02" name="Google Shape;202;g11eee8aa43e_0_12"/>
          <p:cNvGraphicFramePr/>
          <p:nvPr/>
        </p:nvGraphicFramePr>
        <p:xfrm>
          <a:off x="222675" y="141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{AA27FDB8-0371-474F-8D52-D8DE0C0E2B07}</a:tableStyleId>
              </a:tblPr>
              <a:tblGrid>
                <a:gridCol w="1234650"/>
                <a:gridCol w="522400"/>
                <a:gridCol w="549275"/>
                <a:gridCol w="481750"/>
                <a:gridCol w="499625"/>
                <a:gridCol w="442200"/>
                <a:gridCol w="508900"/>
                <a:gridCol w="489450"/>
                <a:gridCol w="509200"/>
              </a:tblGrid>
              <a:tr h="34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None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Gender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Age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Father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Mother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Spouse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</a:rPr>
                        <a:t>Birth</a:t>
                      </a:r>
                      <a:endParaRPr sz="7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FFFF"/>
                          </a:solidFill>
                        </a:rPr>
                        <a:t>Marriage</a:t>
                      </a:r>
                      <a:endParaRPr sz="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None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35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highlight>
                          <a:srgbClr val="00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Gender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Age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Father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Mother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Spouse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Birth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Marriage_of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3" name="Google Shape;203;g11eee8aa43e_0_12"/>
          <p:cNvGraphicFramePr/>
          <p:nvPr/>
        </p:nvGraphicFramePr>
        <p:xfrm>
          <a:off x="5864475" y="14157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{AA27FDB8-0371-474F-8D52-D8DE0C0E2B07}</a:tableStyleId>
              </a:tblPr>
              <a:tblGrid>
                <a:gridCol w="1282725"/>
                <a:gridCol w="946400"/>
                <a:gridCol w="738700"/>
              </a:tblGrid>
              <a:tr h="19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Recall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None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0.9414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0.8993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Father_of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9444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9659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Gender_of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1.0000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1.0000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Age_of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9391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9776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Birth_of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9592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1.0000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Mother_of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9650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9375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Spouse_of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9732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9732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Marriage_Of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1.0000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1.0000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" name="Google Shape;204;g11eee8aa43e_0_12"/>
          <p:cNvSpPr txBox="1"/>
          <p:nvPr/>
        </p:nvSpPr>
        <p:spPr>
          <a:xfrm>
            <a:off x="1377463" y="1015525"/>
            <a:ext cx="27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Confusion Matrix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g11eee8aa43e_0_12"/>
          <p:cNvSpPr txBox="1"/>
          <p:nvPr/>
        </p:nvSpPr>
        <p:spPr>
          <a:xfrm>
            <a:off x="6403800" y="1015525"/>
            <a:ext cx="19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Performance Metrics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52e77c226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</a:t>
            </a:r>
            <a:r>
              <a:rPr lang="en"/>
              <a:t> Results (results when not using this method)</a:t>
            </a:r>
            <a:endParaRPr/>
          </a:p>
        </p:txBody>
      </p:sp>
      <p:pic>
        <p:nvPicPr>
          <p:cNvPr id="211" name="Google Shape;211;g1252e77c22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850" y="1170125"/>
            <a:ext cx="24978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eee8aa43e_0_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Model: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Post Processing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g11eee8aa43e_0_96"/>
          <p:cNvSpPr txBox="1"/>
          <p:nvPr>
            <p:ph idx="1" type="body"/>
          </p:nvPr>
        </p:nvSpPr>
        <p:spPr>
          <a:xfrm>
            <a:off x="311700" y="1152475"/>
            <a:ext cx="47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yet</a:t>
            </a:r>
            <a:r>
              <a:rPr lang="en"/>
              <a:t> implemented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After relation extraction, entity-relation triplet tuples are converted into fine-grained relational classifications</a:t>
            </a:r>
            <a:endParaRPr sz="1100"/>
          </a:p>
        </p:txBody>
      </p:sp>
      <p:pic>
        <p:nvPicPr>
          <p:cNvPr id="218" name="Google Shape;218;g11eee8aa43e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00" y="1170125"/>
            <a:ext cx="3824400" cy="28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04451e4d8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Joint Model: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Post Processing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1204451e4d8_0_10"/>
          <p:cNvSpPr txBox="1"/>
          <p:nvPr>
            <p:ph idx="1" type="body"/>
          </p:nvPr>
        </p:nvSpPr>
        <p:spPr>
          <a:xfrm>
            <a:off x="311700" y="1152475"/>
            <a:ext cx="47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[“Susan”, Spouse_of, “Ted”] becomes: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[“Ted”, SelfName]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[Mary, SpouseName]</a:t>
            </a:r>
            <a:endParaRPr sz="110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[“February 2nd 1990” , Marriage_of, “Ted”] becomes: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[“February 2nd 1990”, MarriageDate]</a:t>
            </a:r>
            <a:endParaRPr sz="110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[“Thirty”, Age_of, “Ted”] becomes: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[“Thirty”, SelfAge]</a:t>
            </a:r>
            <a:endParaRPr sz="110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[“Male”, Gender_of, “Ted”] becomes: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[“Male”, SelfGender]</a:t>
            </a:r>
            <a:endParaRPr sz="1100"/>
          </a:p>
        </p:txBody>
      </p:sp>
      <p:pic>
        <p:nvPicPr>
          <p:cNvPr id="225" name="Google Shape;225;g1204451e4d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00" y="1170125"/>
            <a:ext cx="3824400" cy="28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eee8aa43e_0_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Next Steps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11eee8aa43e_0_108"/>
          <p:cNvSpPr txBox="1"/>
          <p:nvPr>
            <p:ph idx="1" type="body"/>
          </p:nvPr>
        </p:nvSpPr>
        <p:spPr>
          <a:xfrm>
            <a:off x="311700" y="1152475"/>
            <a:ext cx="47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 token span for potential longer records so that BERT can still be used on them (only 512 tokens allowed at a time)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accuracy of final output (relational classifications) of the joint model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Test on more robust and diverse datasets</a:t>
            </a:r>
            <a:endParaRPr/>
          </a:p>
        </p:txBody>
      </p:sp>
      <p:pic>
        <p:nvPicPr>
          <p:cNvPr id="232" name="Google Shape;232;g11eee8aa43e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00" y="1170125"/>
            <a:ext cx="3824401" cy="237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eee8aa43e_0_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g11eee8aa43e_0_155"/>
          <p:cNvSpPr txBox="1"/>
          <p:nvPr>
            <p:ph idx="1" type="body"/>
          </p:nvPr>
        </p:nvSpPr>
        <p:spPr>
          <a:xfrm>
            <a:off x="311700" y="1152475"/>
            <a:ext cx="470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j</a:t>
            </a:r>
            <a:r>
              <a:rPr lang="en"/>
              <a:t>oint model trains quickly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Amazing performance so far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End-to-end model avoids cascading error</a:t>
            </a:r>
            <a:endParaRPr/>
          </a:p>
        </p:txBody>
      </p:sp>
      <p:pic>
        <p:nvPicPr>
          <p:cNvPr id="239" name="Google Shape;239;g11eee8aa43e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00" y="1170125"/>
            <a:ext cx="3824400" cy="25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ecdb13b7e_0_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problem do we want to solve?</a:t>
            </a:r>
            <a:endParaRPr/>
          </a:p>
        </p:txBody>
      </p:sp>
      <p:sp>
        <p:nvSpPr>
          <p:cNvPr id="68" name="Google Shape;68;g11ecdb13b7e_0_29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/>
              <a:t>Unfortunately, manual indexing is very slow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Times New Roman"/>
              <a:buChar char="●"/>
            </a:pPr>
            <a:r>
              <a:rPr lang="en"/>
              <a:t>This problem is even more pronounced for records written in languages with less manual indexing efforts such as Czech</a:t>
            </a:r>
            <a:endParaRPr/>
          </a:p>
        </p:txBody>
      </p:sp>
      <p:pic>
        <p:nvPicPr>
          <p:cNvPr id="69" name="Google Shape;69;g11ecdb13b7e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11eee8aa43e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150" y="0"/>
            <a:ext cx="76277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ecdb13b7e_0_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problem do we want to solve?</a:t>
            </a:r>
            <a:endParaRPr/>
          </a:p>
        </p:txBody>
      </p:sp>
      <p:sp>
        <p:nvSpPr>
          <p:cNvPr id="80" name="Google Shape;80;g11ecdb13b7e_0_28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organizations are attempting to automate the indexing of historical documents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form records are more difficult to automatically index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 most obvious way to solve this problem is to perform a process called Named Entity Recognition (NER)</a:t>
            </a:r>
            <a:endParaRPr/>
          </a:p>
        </p:txBody>
      </p:sp>
      <p:pic>
        <p:nvPicPr>
          <p:cNvPr id="81" name="Google Shape;81;g11ecdb13b7e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200" cy="264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ecdb13b7e_0_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is Named Entity Recognition (NER)?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g11ecdb13b7e_0_27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ntity: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</a:t>
            </a:r>
            <a:r>
              <a:rPr lang="en"/>
              <a:t>key piece of information</a:t>
            </a:r>
            <a:r>
              <a:rPr lang="en"/>
              <a:t> referred to in the text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Named Entity Recognition (NER):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process of identifying and classifying entities presented in a text document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called entity extraction</a:t>
            </a:r>
            <a:endParaRPr/>
          </a:p>
        </p:txBody>
      </p:sp>
      <p:pic>
        <p:nvPicPr>
          <p:cNvPr id="88" name="Google Shape;88;g11ecdb13b7e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6050"/>
            <a:ext cx="4328724" cy="14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ecdb13b7e_0_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is Named Entity Recognition (NER)?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g11ecdb13b7e_0_303"/>
          <p:cNvSpPr txBox="1"/>
          <p:nvPr>
            <p:ph idx="1" type="body"/>
          </p:nvPr>
        </p:nvSpPr>
        <p:spPr>
          <a:xfrm>
            <a:off x="311700" y="1152475"/>
            <a:ext cx="442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NER classifies according to broad categories such as persons, places, dates, etc.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 categories are effectively supersets of contextual subsets such as brothers, birth places, marriage dates, etc.</a:t>
            </a:r>
            <a:endParaRPr/>
          </a:p>
        </p:txBody>
      </p:sp>
      <p:pic>
        <p:nvPicPr>
          <p:cNvPr id="95" name="Google Shape;95;g11ecdb13b7e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900" y="1152475"/>
            <a:ext cx="4012225" cy="18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ecdb13b7e_0_3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What is Named Entity Recognition (NER)?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g11ecdb13b7e_0_31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supersets we call coarse-grained classes and the subsets we call </a:t>
            </a:r>
            <a:r>
              <a:rPr lang="en"/>
              <a:t>fine-grained</a:t>
            </a:r>
            <a:r>
              <a:rPr lang="en"/>
              <a:t> classes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NER typically classifies entities into coarse-grained classes</a:t>
            </a:r>
            <a:endParaRPr/>
          </a:p>
        </p:txBody>
      </p:sp>
      <p:pic>
        <p:nvPicPr>
          <p:cNvPr id="102" name="Google Shape;102;g11ecdb13b7e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475" y="1338263"/>
            <a:ext cx="28384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ecdb13b7e_0_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So why is NER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insufficient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sp>
        <p:nvSpPr>
          <p:cNvPr id="108" name="Google Shape;108;g11ecdb13b7e_0_29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Unlike most NER tasks the key </a:t>
            </a:r>
            <a:r>
              <a:rPr lang="en"/>
              <a:t>information in a family record is highly contextual to the relationships between the entities within the record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So we need our entities to be classified into relational (i.e. fine-grained) classes</a:t>
            </a:r>
            <a:endParaRPr/>
          </a:p>
        </p:txBody>
      </p:sp>
      <p:pic>
        <p:nvPicPr>
          <p:cNvPr id="109" name="Google Shape;109;g11ecdb13b7e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2357"/>
            <a:ext cx="4260300" cy="155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